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67.xml" ContentType="application/vnd.openxmlformats-officedocument.presentationml.slideLayout+xml"/>
  <Override PartName="/ppt/slideLayouts/slideLayout76.xml" ContentType="application/vnd.openxmlformats-officedocument.presentationml.slideLayout+xml"/>
  <Override PartName="/ppt/slideLayouts/slideLayout85.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theme/theme9.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743" r:id="rId5"/>
    <p:sldMasterId id="2147483752" r:id="rId6"/>
    <p:sldMasterId id="2147483761" r:id="rId7"/>
    <p:sldMasterId id="2147483770" r:id="rId8"/>
    <p:sldMasterId id="2147483779" r:id="rId9"/>
    <p:sldMasterId id="2147483843" r:id="rId10"/>
  </p:sldMasterIdLst>
  <p:notesMasterIdLst>
    <p:notesMasterId r:id="rId27"/>
  </p:notesMasterIdLst>
  <p:handoutMasterIdLst>
    <p:handoutMasterId r:id="rId28"/>
  </p:handoutMasterIdLst>
  <p:sldIdLst>
    <p:sldId id="257" r:id="rId11"/>
    <p:sldId id="439" r:id="rId12"/>
    <p:sldId id="315"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2" r:id="rId26"/>
  </p:sldIdLst>
  <p:sldSz cx="9144000" cy="6858000" type="screen4x3"/>
  <p:notesSz cx="6858000" cy="9144000"/>
  <p:defaultTextStyle>
    <a:defPPr>
      <a:defRPr lang="en-GB"/>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7787B"/>
    <a:srgbClr val="FF00FF"/>
    <a:srgbClr val="996633"/>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0" autoAdjust="0"/>
    <p:restoredTop sz="63780" autoAdjust="0"/>
  </p:normalViewPr>
  <p:slideViewPr>
    <p:cSldViewPr snapToGrid="0">
      <p:cViewPr>
        <p:scale>
          <a:sx n="70" d="100"/>
          <a:sy n="70" d="100"/>
        </p:scale>
        <p:origin x="-1858" y="-475"/>
      </p:cViewPr>
      <p:guideLst>
        <p:guide orient="horz" pos="935"/>
        <p:guide orient="horz" pos="3884"/>
        <p:guide orient="horz" pos="4020"/>
        <p:guide orient="horz" pos="4156"/>
        <p:guide orient="horz" pos="809"/>
        <p:guide orient="horz" pos="300"/>
        <p:guide orient="horz" pos="142"/>
        <p:guide orient="horz" pos="2160"/>
        <p:guide pos="2880"/>
        <p:guide pos="136"/>
        <p:guide pos="272"/>
        <p:guide pos="5624"/>
        <p:guide pos="4940"/>
        <p:guide pos="5618"/>
        <p:guide pos="10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65 Medium" pitchFamily="34" charset="0"/>
              </a:defRPr>
            </a:lvl1pPr>
          </a:lstStyle>
          <a:p>
            <a:pPr>
              <a:defRPr/>
            </a:pPr>
            <a:endParaRPr lang="en-GB"/>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65 Medium" pitchFamily="34" charset="0"/>
              </a:defRPr>
            </a:lvl1pPr>
          </a:lstStyle>
          <a:p>
            <a:pPr>
              <a:defRPr/>
            </a:pPr>
            <a:endParaRPr lang="en-GB"/>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65 Medium" pitchFamily="34" charset="0"/>
              </a:defRPr>
            </a:lvl1pPr>
          </a:lstStyle>
          <a:p>
            <a:pPr>
              <a:defRPr/>
            </a:pPr>
            <a:r>
              <a:rPr lang="en-GB"/>
              <a:t>   Rev </a:t>
            </a:r>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Helvetica 65 Medium" pitchFamily="34" charset="0"/>
              </a:defRPr>
            </a:lvl1pPr>
          </a:lstStyle>
          <a:p>
            <a:pPr>
              <a:defRPr/>
            </a:pPr>
            <a:fld id="{6E9BC4E0-6123-476C-81FC-255E11AB695F}" type="slidenum">
              <a:rPr lang="en-GB"/>
              <a:pPr>
                <a:defRPr/>
              </a:pPr>
              <a:t>‹#›</a:t>
            </a:fld>
            <a:endParaRPr lang="en-GB"/>
          </a:p>
        </p:txBody>
      </p:sp>
    </p:spTree>
    <p:extLst>
      <p:ext uri="{BB962C8B-B14F-4D97-AF65-F5344CB8AC3E}">
        <p14:creationId xmlns:p14="http://schemas.microsoft.com/office/powerpoint/2010/main" xmlns="" val="1601797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65 Medium" pitchFamily="34" charset="0"/>
              </a:defRPr>
            </a:lvl1pPr>
          </a:lstStyle>
          <a:p>
            <a:pPr>
              <a:defRPr/>
            </a:pPr>
            <a:r>
              <a:rPr lang="en-GB"/>
              <a:t>Test Presentation</a:t>
            </a:r>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65 Medium" pitchFamily="34" charset="0"/>
              </a:defRPr>
            </a:lvl1pPr>
          </a:lstStyle>
          <a:p>
            <a:pPr>
              <a:defRPr/>
            </a:pPr>
            <a:r>
              <a:rPr lang="en-GB"/>
              <a:t>2008-08-21</a:t>
            </a:r>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65 Medium" pitchFamily="34" charset="0"/>
              </a:defRPr>
            </a:lvl1pPr>
          </a:lstStyle>
          <a:p>
            <a:pPr>
              <a:defRPr/>
            </a:pPr>
            <a:r>
              <a:rPr lang="en-GB"/>
              <a:t>1/152 43-LXE 108 236 Uen  Rev PA1</a:t>
            </a:r>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Helvetica 65 Medium" pitchFamily="34" charset="0"/>
              </a:defRPr>
            </a:lvl1pPr>
          </a:lstStyle>
          <a:p>
            <a:pPr>
              <a:defRPr/>
            </a:pPr>
            <a:fld id="{74A263B4-D0EB-4C6F-92B6-7AA329CF6000}" type="slidenum">
              <a:rPr lang="en-GB"/>
              <a:pPr>
                <a:defRPr/>
              </a:pPr>
              <a:t>‹#›</a:t>
            </a:fld>
            <a:endParaRPr lang="en-GB"/>
          </a:p>
        </p:txBody>
      </p:sp>
    </p:spTree>
    <p:extLst>
      <p:ext uri="{BB962C8B-B14F-4D97-AF65-F5344CB8AC3E}">
        <p14:creationId xmlns:p14="http://schemas.microsoft.com/office/powerpoint/2010/main" xmlns="" val="2820901841"/>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Helvetica 65 Medium"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en.wikipedia.org/wiki/Object-oriented_analysis_and_design" TargetMode="External"/><Relationship Id="rId3" Type="http://schemas.openxmlformats.org/officeDocument/2006/relationships/hyperlink" Target="http://en.wikipedia.org/wiki/Software_engineering" TargetMode="External"/><Relationship Id="rId7" Type="http://schemas.openxmlformats.org/officeDocument/2006/relationships/hyperlink" Target="http://en.wikipedia.org/wiki/Object-oriented_design"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en.wikipedia.org/wiki/Functional_requirements" TargetMode="External"/><Relationship Id="rId5" Type="http://schemas.openxmlformats.org/officeDocument/2006/relationships/hyperlink" Target="http://en.wikipedia.org/wiki/Unified_Modeling_Language" TargetMode="External"/><Relationship Id="rId4" Type="http://schemas.openxmlformats.org/officeDocument/2006/relationships/hyperlink" Target="http://en.wikipedia.org/wiki/Object_(computer_scienc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Object-Oriented_Modeling" TargetMode="External"/><Relationship Id="rId7" Type="http://schemas.openxmlformats.org/officeDocument/2006/relationships/hyperlink" Target="http://en.wikipedia.org/wiki/Problem_domai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en.wikipedia.org/wiki/Problem" TargetMode="External"/><Relationship Id="rId5" Type="http://schemas.openxmlformats.org/officeDocument/2006/relationships/hyperlink" Target="http://en.wikipedia.org/wiki/Domain_model" TargetMode="External"/><Relationship Id="rId4" Type="http://schemas.openxmlformats.org/officeDocument/2006/relationships/hyperlink" Target="http://en.wikipedia.org/wiki/Use_Cas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Object-Oriented</a:t>
            </a:r>
            <a:r>
              <a:rPr lang="en-US" baseline="0" dirty="0" smtClean="0"/>
              <a:t> Analysis and Design?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Then how about the opposite? </a:t>
            </a:r>
            <a:r>
              <a:rPr lang="en-US" sz="1200" kern="1200" dirty="0" smtClean="0">
                <a:solidFill>
                  <a:schemeClr val="tx1"/>
                </a:solidFill>
                <a:latin typeface="Helvetica 65 Medium" pitchFamily="34" charset="0"/>
                <a:ea typeface="+mn-ea"/>
                <a:cs typeface="+mn-cs"/>
              </a:rPr>
              <a:t>Procedure Oriented Language?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Helvetica 65 Medium" pitchFamily="34" charset="0"/>
              <a:ea typeface="+mn-ea"/>
              <a:cs typeface="+mn-cs"/>
            </a:endParaRPr>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kern="1200" dirty="0" smtClean="0">
                <a:solidFill>
                  <a:schemeClr val="tx1"/>
                </a:solidFill>
                <a:latin typeface="Helvetica 65 Medium" pitchFamily="34" charset="0"/>
                <a:ea typeface="+mn-ea"/>
                <a:cs typeface="+mn-cs"/>
              </a:rPr>
              <a:t>Object-oriented analysis and design</a:t>
            </a:r>
            <a:r>
              <a:rPr lang="en-US" sz="1200" b="0" i="0" kern="1200" dirty="0" smtClean="0">
                <a:solidFill>
                  <a:schemeClr val="tx1"/>
                </a:solidFill>
                <a:latin typeface="Helvetica 65 Medium" pitchFamily="34" charset="0"/>
                <a:ea typeface="+mn-ea"/>
                <a:cs typeface="+mn-cs"/>
              </a:rPr>
              <a:t> (OOAD) is a </a:t>
            </a:r>
            <a:r>
              <a:rPr lang="en-US" sz="1200" b="0" i="0" u="none" strike="noStrike" kern="1200" dirty="0" smtClean="0">
                <a:solidFill>
                  <a:schemeClr val="tx1"/>
                </a:solidFill>
                <a:latin typeface="Helvetica 65 Medium" pitchFamily="34" charset="0"/>
                <a:ea typeface="+mn-ea"/>
                <a:cs typeface="+mn-cs"/>
                <a:hlinkClick r:id="rId3" tooltip="Software engineering"/>
              </a:rPr>
              <a:t>software engineering</a:t>
            </a:r>
            <a:r>
              <a:rPr lang="en-US" sz="1200" b="0" i="0" kern="1200" dirty="0" smtClean="0">
                <a:solidFill>
                  <a:schemeClr val="tx1"/>
                </a:solidFill>
                <a:latin typeface="Helvetica 65 Medium" pitchFamily="34" charset="0"/>
                <a:ea typeface="+mn-ea"/>
                <a:cs typeface="+mn-cs"/>
              </a:rPr>
              <a:t> approach that models a system as a group of interacting </a:t>
            </a:r>
            <a:r>
              <a:rPr lang="en-US" sz="1200" b="0" i="0" u="none" strike="noStrike" kern="1200" dirty="0" smtClean="0">
                <a:solidFill>
                  <a:schemeClr val="tx1"/>
                </a:solidFill>
                <a:latin typeface="Helvetica 65 Medium" pitchFamily="34" charset="0"/>
                <a:ea typeface="+mn-ea"/>
                <a:cs typeface="+mn-cs"/>
                <a:hlinkClick r:id="rId4" tooltip="Object (computer science)"/>
              </a:rPr>
              <a:t>objects</a:t>
            </a:r>
            <a:r>
              <a:rPr lang="en-US" sz="1200" b="0" i="0" kern="1200" dirty="0" smtClean="0">
                <a:solidFill>
                  <a:schemeClr val="tx1"/>
                </a:solidFill>
                <a:latin typeface="Helvetica 65 Medium" pitchFamily="34" charset="0"/>
                <a:ea typeface="+mn-ea"/>
                <a:cs typeface="+mn-cs"/>
              </a:rPr>
              <a:t>. Each object represents some entity of interest in the system being modeled, and is </a:t>
            </a:r>
            <a:r>
              <a:rPr lang="en-US" sz="1200" b="0" i="0" kern="1200" dirty="0" err="1" smtClean="0">
                <a:solidFill>
                  <a:schemeClr val="tx1"/>
                </a:solidFill>
                <a:latin typeface="Helvetica 65 Medium" pitchFamily="34" charset="0"/>
                <a:ea typeface="+mn-ea"/>
                <a:cs typeface="+mn-cs"/>
              </a:rPr>
              <a:t>characterised</a:t>
            </a:r>
            <a:r>
              <a:rPr lang="en-US" sz="1200" b="0" i="0" kern="1200" dirty="0" smtClean="0">
                <a:solidFill>
                  <a:schemeClr val="tx1"/>
                </a:solidFill>
                <a:latin typeface="Helvetica 65 Medium" pitchFamily="34" charset="0"/>
                <a:ea typeface="+mn-ea"/>
                <a:cs typeface="+mn-cs"/>
              </a:rPr>
              <a:t> by its class, its state (data elements), and its behavior. Various models can be created to show the static structure, dynamic behavior, and run-time deployment of these collaborating objects. There are a number of different notations for representing these models, such as the </a:t>
            </a:r>
            <a:r>
              <a:rPr lang="en-US" sz="1200" b="0" i="0" u="none" strike="noStrike" kern="1200" dirty="0" smtClean="0">
                <a:solidFill>
                  <a:schemeClr val="tx1"/>
                </a:solidFill>
                <a:latin typeface="Helvetica 65 Medium" pitchFamily="34" charset="0"/>
                <a:ea typeface="+mn-ea"/>
                <a:cs typeface="+mn-cs"/>
                <a:hlinkClick r:id="rId5" tooltip="Unified Modeling Language"/>
              </a:rPr>
              <a:t>Unified Modeling Language</a:t>
            </a:r>
            <a:r>
              <a:rPr lang="en-US" sz="1200" b="0" i="0" kern="1200" dirty="0" smtClean="0">
                <a:solidFill>
                  <a:schemeClr val="tx1"/>
                </a:solidFill>
                <a:latin typeface="Helvetica 65 Medium" pitchFamily="34" charset="0"/>
                <a:ea typeface="+mn-ea"/>
                <a:cs typeface="+mn-cs"/>
              </a:rPr>
              <a:t> (UML).</a:t>
            </a:r>
          </a:p>
          <a:p>
            <a:endParaRPr lang="en-US" sz="1200" b="0" i="0" kern="1200" dirty="0" smtClean="0">
              <a:solidFill>
                <a:schemeClr val="tx1"/>
              </a:solidFill>
              <a:latin typeface="Helvetica 65 Medium" pitchFamily="34" charset="0"/>
              <a:ea typeface="+mn-ea"/>
              <a:cs typeface="+mn-cs"/>
            </a:endParaRPr>
          </a:p>
          <a:p>
            <a:r>
              <a:rPr lang="en-US" sz="1200" b="0" i="0" kern="1200" dirty="0" smtClean="0">
                <a:solidFill>
                  <a:schemeClr val="tx1"/>
                </a:solidFill>
                <a:latin typeface="Helvetica 65 Medium" pitchFamily="34" charset="0"/>
                <a:ea typeface="+mn-ea"/>
                <a:cs typeface="+mn-cs"/>
              </a:rPr>
              <a:t>Object-oriented analysis (OOA) applies object-modeling techniques to analyze the </a:t>
            </a:r>
            <a:r>
              <a:rPr lang="en-US" sz="1200" b="0" i="0" u="none" strike="noStrike" kern="1200" dirty="0" smtClean="0">
                <a:solidFill>
                  <a:schemeClr val="tx1"/>
                </a:solidFill>
                <a:latin typeface="Helvetica 65 Medium" pitchFamily="34" charset="0"/>
                <a:ea typeface="+mn-ea"/>
                <a:cs typeface="+mn-cs"/>
                <a:hlinkClick r:id="rId6" tooltip="Functional requirements"/>
              </a:rPr>
              <a:t>functional requirements</a:t>
            </a:r>
            <a:r>
              <a:rPr lang="en-US" sz="1200" b="0" i="0" kern="1200" dirty="0" smtClean="0">
                <a:solidFill>
                  <a:schemeClr val="tx1"/>
                </a:solidFill>
                <a:latin typeface="Helvetica 65 Medium" pitchFamily="34" charset="0"/>
                <a:ea typeface="+mn-ea"/>
                <a:cs typeface="+mn-cs"/>
              </a:rPr>
              <a:t> for a system. </a:t>
            </a:r>
            <a:r>
              <a:rPr lang="en-US" sz="1200" b="0" i="0" u="none" strike="noStrike" kern="1200" dirty="0" smtClean="0">
                <a:solidFill>
                  <a:schemeClr val="tx1"/>
                </a:solidFill>
                <a:latin typeface="Helvetica 65 Medium" pitchFamily="34" charset="0"/>
                <a:ea typeface="+mn-ea"/>
                <a:cs typeface="+mn-cs"/>
                <a:hlinkClick r:id="rId7" tooltip="Object-oriented design"/>
              </a:rPr>
              <a:t>Object-oriented design</a:t>
            </a:r>
            <a:r>
              <a:rPr lang="en-US" sz="1200" b="0" i="0" kern="1200" dirty="0" smtClean="0">
                <a:solidFill>
                  <a:schemeClr val="tx1"/>
                </a:solidFill>
                <a:latin typeface="Helvetica 65 Medium" pitchFamily="34" charset="0"/>
                <a:ea typeface="+mn-ea"/>
                <a:cs typeface="+mn-cs"/>
              </a:rPr>
              <a:t> (OOD) elaborates the analysis models to produce implementation specifications. OOA focuses on </a:t>
            </a:r>
            <a:r>
              <a:rPr lang="en-US" sz="1200" b="0" i="1" kern="1200" dirty="0" smtClean="0">
                <a:solidFill>
                  <a:schemeClr val="tx1"/>
                </a:solidFill>
                <a:latin typeface="Helvetica 65 Medium" pitchFamily="34" charset="0"/>
                <a:ea typeface="+mn-ea"/>
                <a:cs typeface="+mn-cs"/>
              </a:rPr>
              <a:t>what</a:t>
            </a:r>
            <a:r>
              <a:rPr lang="en-US" sz="1200" b="0" i="0" kern="1200" dirty="0" smtClean="0">
                <a:solidFill>
                  <a:schemeClr val="tx1"/>
                </a:solidFill>
                <a:latin typeface="Helvetica 65 Medium" pitchFamily="34" charset="0"/>
                <a:ea typeface="+mn-ea"/>
                <a:cs typeface="+mn-cs"/>
              </a:rPr>
              <a:t> the system does, OOD on </a:t>
            </a:r>
            <a:r>
              <a:rPr lang="en-US" sz="1200" b="0" i="1" kern="1200" dirty="0" smtClean="0">
                <a:solidFill>
                  <a:schemeClr val="tx1"/>
                </a:solidFill>
                <a:latin typeface="Helvetica 65 Medium" pitchFamily="34" charset="0"/>
                <a:ea typeface="+mn-ea"/>
                <a:cs typeface="+mn-cs"/>
              </a:rPr>
              <a:t>how</a:t>
            </a:r>
            <a:r>
              <a:rPr lang="en-US" sz="1200" b="0" i="0" kern="1200" dirty="0" smtClean="0">
                <a:solidFill>
                  <a:schemeClr val="tx1"/>
                </a:solidFill>
                <a:latin typeface="Helvetica 65 Medium" pitchFamily="34" charset="0"/>
                <a:ea typeface="+mn-ea"/>
                <a:cs typeface="+mn-cs"/>
              </a:rPr>
              <a:t> the system does 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Ref: </a:t>
            </a:r>
            <a:r>
              <a:rPr lang="en-US" dirty="0" smtClean="0">
                <a:hlinkClick r:id="rId8"/>
              </a:rPr>
              <a:t>http://en.wikipedia.org/wiki/Object-oriented_analysis_and_design</a:t>
            </a: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IFRS - International Financial Reporting Standards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GAAP - Generally Accepted Accounting Principles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Domain model –</a:t>
            </a:r>
            <a:r>
              <a:rPr lang="en-US" altLang="zh-CN" sz="1200" b="0" i="0" kern="1200" dirty="0" smtClean="0">
                <a:solidFill>
                  <a:schemeClr val="tx1"/>
                </a:solidFill>
                <a:effectLst/>
                <a:latin typeface="Helvetica 65 Medium" pitchFamily="34" charset="0"/>
                <a:ea typeface="+mn-ea"/>
                <a:cs typeface="+mn-cs"/>
              </a:rPr>
              <a:t>The </a:t>
            </a:r>
            <a:r>
              <a:rPr lang="en-US" altLang="zh-CN" sz="1200" b="1" i="0" kern="1200" dirty="0" smtClean="0">
                <a:solidFill>
                  <a:schemeClr val="tx1"/>
                </a:solidFill>
                <a:effectLst/>
                <a:latin typeface="Helvetica 65 Medium" pitchFamily="34" charset="0"/>
                <a:ea typeface="+mn-ea"/>
                <a:cs typeface="+mn-cs"/>
              </a:rPr>
              <a:t>domain model</a:t>
            </a:r>
            <a:r>
              <a:rPr lang="en-US" altLang="zh-CN" sz="1200" b="0" i="0" kern="1200" dirty="0" smtClean="0">
                <a:solidFill>
                  <a:schemeClr val="tx1"/>
                </a:solidFill>
                <a:effectLst/>
                <a:latin typeface="Helvetica 65 Medium" pitchFamily="34" charset="0"/>
                <a:ea typeface="+mn-ea"/>
                <a:cs typeface="+mn-cs"/>
              </a:rPr>
              <a:t> is created in order to represent the vocabulary and key concepts of the problem domain. The domain model also identifies the relationships among all the entities within the scope of the problem domain, and commonly identifies their attributes. A domain model that encapsulates methods within the entities is more properly associated with </a:t>
            </a:r>
            <a:r>
              <a:rPr lang="en-US" altLang="zh-CN" sz="1200" b="0" i="0" u="none" strike="noStrike" kern="1200" dirty="0" smtClean="0">
                <a:solidFill>
                  <a:schemeClr val="tx1"/>
                </a:solidFill>
                <a:effectLst/>
                <a:latin typeface="Helvetica 65 Medium" pitchFamily="34" charset="0"/>
                <a:ea typeface="+mn-ea"/>
                <a:cs typeface="+mn-cs"/>
                <a:hlinkClick r:id="rId3" tooltip="Object-Oriented Modeling"/>
              </a:rPr>
              <a:t>object oriented models</a:t>
            </a:r>
            <a:r>
              <a:rPr lang="en-US" altLang="zh-CN" sz="1200" b="0" i="0" kern="1200" dirty="0" smtClean="0">
                <a:solidFill>
                  <a:schemeClr val="tx1"/>
                </a:solidFill>
                <a:effectLst/>
                <a:latin typeface="Helvetica 65 Medium" pitchFamily="34" charset="0"/>
                <a:ea typeface="+mn-ea"/>
                <a:cs typeface="+mn-cs"/>
              </a:rPr>
              <a:t>. The domain model provides a structural view of the domain that can be complemented by other dynamic views, such as </a:t>
            </a:r>
            <a:r>
              <a:rPr lang="en-US" altLang="zh-CN" sz="1200" b="0" i="0" u="none" strike="noStrike" kern="1200" dirty="0" smtClean="0">
                <a:solidFill>
                  <a:schemeClr val="tx1"/>
                </a:solidFill>
                <a:effectLst/>
                <a:latin typeface="Helvetica 65 Medium" pitchFamily="34" charset="0"/>
                <a:ea typeface="+mn-ea"/>
                <a:cs typeface="+mn-cs"/>
                <a:hlinkClick r:id="rId4" tooltip="Use Case"/>
              </a:rPr>
              <a:t>Use Case</a:t>
            </a:r>
            <a:r>
              <a:rPr lang="en-US" altLang="zh-CN" sz="1200" b="0" i="0" kern="1200" dirty="0" smtClean="0">
                <a:solidFill>
                  <a:schemeClr val="tx1"/>
                </a:solidFill>
                <a:effectLst/>
                <a:latin typeface="Helvetica 65 Medium" pitchFamily="34" charset="0"/>
                <a:ea typeface="+mn-ea"/>
                <a:cs typeface="+mn-cs"/>
              </a:rPr>
              <a:t> models.</a:t>
            </a:r>
            <a:endParaRPr lang="en-US" altLang="zh-CN" dirty="0" smtClean="0"/>
          </a:p>
          <a:p>
            <a:endParaRPr lang="en-US" altLang="zh-CN" dirty="0" smtClean="0"/>
          </a:p>
          <a:p>
            <a:r>
              <a:rPr lang="en-US" altLang="zh-CN" dirty="0" smtClean="0"/>
              <a:t>Ref: </a:t>
            </a:r>
            <a:r>
              <a:rPr lang="en-US" altLang="zh-CN" dirty="0" smtClean="0">
                <a:hlinkClick r:id="rId5"/>
              </a:rPr>
              <a:t>http://en.wikipedia.org/wiki/Domain_model</a:t>
            </a:r>
            <a:r>
              <a:rPr lang="en-US" altLang="zh-CN" dirty="0" smtClean="0"/>
              <a:t> </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Problem Domain - A </a:t>
            </a:r>
            <a:r>
              <a:rPr lang="en-US" sz="1200" b="1" i="0" kern="1200" dirty="0" smtClean="0">
                <a:solidFill>
                  <a:schemeClr val="tx1"/>
                </a:solidFill>
                <a:latin typeface="Helvetica 65 Medium" pitchFamily="34" charset="0"/>
                <a:ea typeface="+mn-ea"/>
                <a:cs typeface="+mn-cs"/>
              </a:rPr>
              <a:t>problem domain</a:t>
            </a:r>
            <a:r>
              <a:rPr lang="en-US" sz="1200" b="0" i="0" kern="1200" dirty="0" smtClean="0">
                <a:solidFill>
                  <a:schemeClr val="tx1"/>
                </a:solidFill>
                <a:latin typeface="Helvetica 65 Medium" pitchFamily="34" charset="0"/>
                <a:ea typeface="+mn-ea"/>
                <a:cs typeface="+mn-cs"/>
              </a:rPr>
              <a:t> is the area of expertise or application that needs to be examined to solve a </a:t>
            </a:r>
            <a:r>
              <a:rPr lang="en-US" sz="1200" b="0" i="0" u="none" strike="noStrike" kern="1200" dirty="0" smtClean="0">
                <a:solidFill>
                  <a:schemeClr val="tx1"/>
                </a:solidFill>
                <a:latin typeface="Helvetica 65 Medium" pitchFamily="34" charset="0"/>
                <a:ea typeface="+mn-ea"/>
                <a:cs typeface="+mn-cs"/>
                <a:hlinkClick r:id="rId6" tooltip="Problem"/>
              </a:rPr>
              <a:t>problem</a:t>
            </a:r>
            <a:r>
              <a:rPr lang="en-US" sz="1200" b="0" i="0" kern="1200" dirty="0" smtClean="0">
                <a:solidFill>
                  <a:schemeClr val="tx1"/>
                </a:solidFill>
                <a:latin typeface="Helvetica 65 Medium" pitchFamily="34" charset="0"/>
                <a:ea typeface="+mn-ea"/>
                <a:cs typeface="+mn-cs"/>
              </a:rPr>
              <a:t>. A problem domain is simply looking at only the topics you are interested in, and excluding everything else. For example, if you were developing a system trying to measure good practice in medicine, you wouldn't include carpet drawings at hospitals in your problem domain. In this example the domain refers to relevant topics solely within your interest: medicine.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Ref: </a:t>
            </a:r>
            <a:r>
              <a:rPr lang="en-US" dirty="0" smtClean="0">
                <a:hlinkClick r:id="rId7"/>
              </a:rPr>
              <a:t>http://en.wikipedia.org/wiki/Problem_domain</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endParaRPr lang="zh-CN" altLang="en-US" dirty="0"/>
          </a:p>
        </p:txBody>
      </p:sp>
      <p:sp>
        <p:nvSpPr>
          <p:cNvPr id="4" name="页眉占位符 3"/>
          <p:cNvSpPr>
            <a:spLocks noGrp="1"/>
          </p:cNvSpPr>
          <p:nvPr>
            <p:ph type="hdr" sz="quarter" idx="10"/>
          </p:nvPr>
        </p:nvSpPr>
        <p:spPr/>
        <p:txBody>
          <a:bodyPr/>
          <a:lstStyle/>
          <a:p>
            <a:pPr>
              <a:defRPr/>
            </a:pPr>
            <a:r>
              <a:rPr lang="en-GB" smtClean="0"/>
              <a:t>Test Presentation</a:t>
            </a:r>
            <a:endParaRPr lang="en-GB"/>
          </a:p>
        </p:txBody>
      </p:sp>
      <p:sp>
        <p:nvSpPr>
          <p:cNvPr id="5" name="页脚占位符 4"/>
          <p:cNvSpPr>
            <a:spLocks noGrp="1"/>
          </p:cNvSpPr>
          <p:nvPr>
            <p:ph type="ftr" sz="quarter" idx="11"/>
          </p:nvPr>
        </p:nvSpPr>
        <p:spPr/>
        <p:txBody>
          <a:bodyPr/>
          <a:lstStyle/>
          <a:p>
            <a:pPr>
              <a:defRPr/>
            </a:pPr>
            <a:r>
              <a:rPr lang="en-GB" smtClean="0"/>
              <a:t>1/152 43-LXE 108 236 Uen  Rev PA1</a:t>
            </a:r>
            <a:endParaRPr lang="en-GB"/>
          </a:p>
        </p:txBody>
      </p:sp>
      <p:sp>
        <p:nvSpPr>
          <p:cNvPr id="6" name="灯片编号占位符 5"/>
          <p:cNvSpPr>
            <a:spLocks noGrp="1"/>
          </p:cNvSpPr>
          <p:nvPr>
            <p:ph type="sldNum" sz="quarter" idx="12"/>
          </p:nvPr>
        </p:nvSpPr>
        <p:spPr/>
        <p:txBody>
          <a:bodyPr/>
          <a:lstStyle/>
          <a:p>
            <a:pPr>
              <a:defRPr/>
            </a:pPr>
            <a:fld id="{74A263B4-D0EB-4C6F-92B6-7AA329CF6000}" type="slidenum">
              <a:rPr lang="en-GB" smtClean="0"/>
              <a:pPr>
                <a:defRPr/>
              </a:pPr>
              <a:t>3</a:t>
            </a:fld>
            <a:endParaRPr lang="en-GB"/>
          </a:p>
        </p:txBody>
      </p:sp>
    </p:spTree>
    <p:extLst>
      <p:ext uri="{BB962C8B-B14F-4D97-AF65-F5344CB8AC3E}">
        <p14:creationId xmlns:p14="http://schemas.microsoft.com/office/powerpoint/2010/main" xmlns="" val="94670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case: roll dice</a:t>
            </a:r>
            <a:r>
              <a:rPr lang="en-US" baseline="0" dirty="0" smtClean="0"/>
              <a:t> --- if (7 || 11) -&gt; win, else lose;</a:t>
            </a:r>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4</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cov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9" name="Picture 8"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16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en-GB" sz="1100" b="1" noProof="0" dirty="0" smtClean="0">
                <a:solidFill>
                  <a:srgbClr val="FFFFFF"/>
                </a:solidFill>
                <a:latin typeface="Arial"/>
              </a:rPr>
              <a:t>CONFIDENTIAL</a:t>
            </a:r>
            <a:endParaRPr lang="en-GB" sz="1100" b="1" noProof="0"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image" Target="../media/image1.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1.png"/><Relationship Id="rId2" Type="http://schemas.openxmlformats.org/officeDocument/2006/relationships/slideLayout" Target="../slideLayouts/slideLayout67.xml"/><Relationship Id="rId16"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1.png"/><Relationship Id="rId4" Type="http://schemas.openxmlformats.org/officeDocument/2006/relationships/slideLayout" Target="../slideLayouts/slideLayout84.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pic>
        <p:nvPicPr>
          <p:cNvPr id="7" name="Picture 6"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
        <p:nvSpPr>
          <p:cNvPr id="14" name="txtHeaderSecClass"/>
          <p:cNvSpPr txBox="1"/>
          <p:nvPr userDrawn="1"/>
        </p:nvSpPr>
        <p:spPr>
          <a:xfrm>
            <a:off x="8255000" y="6638290"/>
            <a:ext cx="889000" cy="115416"/>
          </a:xfrm>
          <a:prstGeom prst="rect">
            <a:avLst/>
          </a:prstGeom>
          <a:noFill/>
        </p:spPr>
        <p:txBody>
          <a:bodyPr vert="horz" lIns="0" tIns="0" rIns="0" bIns="0" rtlCol="0">
            <a:spAutoFit/>
          </a:bodyPr>
          <a:lstStyle/>
          <a:p>
            <a:r>
              <a:rPr lang="en-US" sz="750" smtClean="0">
                <a:solidFill>
                  <a:srgbClr val="000000"/>
                </a:solidFill>
                <a:latin typeface="Arial"/>
              </a:rPr>
              <a:t>Company Internal</a:t>
            </a:r>
            <a:endParaRPr lang="en-US" sz="750">
              <a:solidFill>
                <a:srgbClr val="000000"/>
              </a:solidFill>
              <a:latin typeface="Arial"/>
            </a:endParaRPr>
          </a:p>
        </p:txBody>
      </p:sp>
      <p:sp>
        <p:nvSpPr>
          <p:cNvPr id="10" name="txtFooterLeft"/>
          <p:cNvSpPr txBox="1"/>
          <p:nvPr userDrawn="1"/>
        </p:nvSpPr>
        <p:spPr>
          <a:xfrm>
            <a:off x="979169" y="6638290"/>
            <a:ext cx="1933194" cy="115416"/>
          </a:xfrm>
          <a:prstGeom prst="rect">
            <a:avLst/>
          </a:prstGeom>
          <a:noFill/>
        </p:spPr>
        <p:txBody>
          <a:bodyPr vert="horz" lIns="0" tIns="0" rIns="0" bIns="0" rtlCol="0">
            <a:spAutoFit/>
          </a:bodyPr>
          <a:lstStyle/>
          <a:p>
            <a:r>
              <a:rPr lang="en-US" sz="750" b="0" smtClean="0">
                <a:solidFill>
                  <a:srgbClr val="7F7F7F"/>
                </a:solidFill>
                <a:latin typeface="Arial"/>
              </a:rPr>
              <a:t>3/155 01-LXE 110 1400 Uen A</a:t>
            </a:r>
            <a:endParaRPr lang="en-US" sz="750" b="0">
              <a:solidFill>
                <a:srgbClr val="7F7F7F"/>
              </a:solidFill>
              <a:latin typeface="Arial"/>
            </a:endParaRPr>
          </a:p>
        </p:txBody>
      </p:sp>
      <p:sp>
        <p:nvSpPr>
          <p:cNvPr id="15" name="txtFooterRight"/>
          <p:cNvSpPr txBox="1"/>
          <p:nvPr userDrawn="1"/>
        </p:nvSpPr>
        <p:spPr>
          <a:xfrm>
            <a:off x="2977260" y="6638290"/>
            <a:ext cx="4633214" cy="115416"/>
          </a:xfrm>
          <a:prstGeom prst="rect">
            <a:avLst/>
          </a:prstGeom>
          <a:noFill/>
        </p:spPr>
        <p:txBody>
          <a:bodyPr vert="horz" lIns="0" tIns="0" rIns="0" bIns="0" rtlCol="0">
            <a:spAutoFit/>
          </a:bodyPr>
          <a:lstStyle/>
          <a:p>
            <a:r>
              <a:rPr lang="en-US" sz="750" b="0" smtClean="0">
                <a:solidFill>
                  <a:srgbClr val="7F7F7F"/>
                </a:solidFill>
                <a:latin typeface="Arial"/>
              </a:rPr>
              <a:t>One way QA and Delivery of Apps</a:t>
            </a:r>
            <a:endParaRPr lang="en-US" sz="750" b="0">
              <a:solidFill>
                <a:srgbClr val="7F7F7F"/>
              </a:solidFill>
              <a:latin typeface="Arial"/>
            </a:endParaRPr>
          </a:p>
        </p:txBody>
      </p:sp>
      <p:sp>
        <p:nvSpPr>
          <p:cNvPr id="16" name="txtFooterDate"/>
          <p:cNvSpPr txBox="1"/>
          <p:nvPr userDrawn="1"/>
        </p:nvSpPr>
        <p:spPr>
          <a:xfrm>
            <a:off x="385190" y="6638290"/>
            <a:ext cx="529208" cy="115416"/>
          </a:xfrm>
          <a:prstGeom prst="rect">
            <a:avLst/>
          </a:prstGeom>
          <a:noFill/>
        </p:spPr>
        <p:txBody>
          <a:bodyPr vert="horz" lIns="0" tIns="0" rIns="0" bIns="0" rtlCol="0">
            <a:spAutoFit/>
          </a:bodyPr>
          <a:lstStyle/>
          <a:p>
            <a:r>
              <a:rPr lang="en-US" sz="750" b="0" smtClean="0">
                <a:solidFill>
                  <a:srgbClr val="7F7F7F"/>
                </a:solidFill>
                <a:latin typeface="Arial"/>
              </a:rPr>
              <a:t>2011-12-13</a:t>
            </a:r>
            <a:endParaRPr lang="en-US" sz="750" b="0">
              <a:solidFill>
                <a:srgbClr val="7F7F7F"/>
              </a:solidFill>
              <a:latin typeface="Arial"/>
            </a:endParaRPr>
          </a:p>
        </p:txBody>
      </p:sp>
      <p:sp>
        <p:nvSpPr>
          <p:cNvPr id="17" name="txtFooterCVLPage"/>
          <p:cNvSpPr txBox="1"/>
          <p:nvPr userDrawn="1"/>
        </p:nvSpPr>
        <p:spPr>
          <a:xfrm>
            <a:off x="93598" y="6638290"/>
            <a:ext cx="187197" cy="115416"/>
          </a:xfrm>
          <a:prstGeom prst="rect">
            <a:avLst/>
          </a:prstGeom>
          <a:noFill/>
        </p:spPr>
        <p:txBody>
          <a:bodyPr vert="horz" lIns="0" tIns="0" rIns="0" bIns="0" rtlCol="0">
            <a:spAutoFit/>
          </a:bodyPr>
          <a:lstStyle/>
          <a:p>
            <a:pPr algn="r"/>
            <a:fld id="{501D1FAC-9FEF-4F29-94F8-7F6D68D01E1A}" type="slidenum">
              <a:rPr lang="en-US" sz="750" b="0" smtClean="0">
                <a:solidFill>
                  <a:srgbClr val="7F7F7F"/>
                </a:solidFill>
                <a:latin typeface="Arial"/>
              </a:rPr>
              <a:pPr algn="r"/>
              <a:t>‹#›</a:t>
            </a:fld>
            <a:endParaRPr lang="en-US" sz="750" b="0">
              <a:solidFill>
                <a:srgbClr val="7F7F7F"/>
              </a:solidFill>
              <a:latin typeface="Arial"/>
            </a:endParaRPr>
          </a:p>
        </p:txBody>
      </p:sp>
    </p:spTree>
  </p:cSld>
  <p:clrMap bg1="dk2" tx1="lt1" bg2="dk1" tx2="lt2" accent1="accent1" accent2="accent2" accent3="accent3" accent4="accent4" accent5="accent5" accent6="accent6" hlink="hlink" folHlink="folHlink"/>
  <p:sldLayoutIdLst>
    <p:sldLayoutId id="2147483740" r:id="rId1"/>
    <p:sldLayoutId id="2147483719" r:id="rId2"/>
    <p:sldLayoutId id="2147483720" r:id="rId3"/>
    <p:sldLayoutId id="2147483741" r:id="rId4"/>
    <p:sldLayoutId id="2147483721" r:id="rId5"/>
    <p:sldLayoutId id="2147483723" r:id="rId6"/>
    <p:sldLayoutId id="2147483724" r:id="rId7"/>
    <p:sldLayoutId id="2147483742" r:id="rId8"/>
    <p:sldLayoutId id="2147483837" r:id="rId9"/>
    <p:sldLayoutId id="2147483838" r:id="rId10"/>
    <p:sldLayoutId id="2147483839" r:id="rId11"/>
    <p:sldLayoutId id="2147483840" r:id="rId12"/>
    <p:sldLayoutId id="2147483841" r:id="rId13"/>
    <p:sldLayoutId id="2147483842" r:id="rId14"/>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1"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832" r:id="rId9"/>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25" r:id="rId9"/>
    <p:sldLayoutId id="2147483826" r:id="rId10"/>
    <p:sldLayoutId id="2147483827" r:id="rId11"/>
    <p:sldLayoutId id="2147483828" r:id="rId12"/>
    <p:sldLayoutId id="2147483829" r:id="rId13"/>
    <p:sldLayoutId id="2147483830"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819" r:id="rId9"/>
    <p:sldLayoutId id="2147483820" r:id="rId10"/>
    <p:sldLayoutId id="2147483821" r:id="rId11"/>
    <p:sldLayoutId id="2147483822" r:id="rId12"/>
    <p:sldLayoutId id="2147483823" r:id="rId13"/>
    <p:sldLayoutId id="2147483824"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813" r:id="rId9"/>
    <p:sldLayoutId id="2147483814" r:id="rId10"/>
    <p:sldLayoutId id="2147483815" r:id="rId11"/>
    <p:sldLayoutId id="2147483816" r:id="rId12"/>
    <p:sldLayoutId id="2147483817" r:id="rId13"/>
    <p:sldLayoutId id="2147483818"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7"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807" r:id="rId9"/>
    <p:sldLayoutId id="2147483808" r:id="rId10"/>
    <p:sldLayoutId id="2147483809" r:id="rId11"/>
    <p:sldLayoutId id="2147483810" r:id="rId12"/>
    <p:sldLayoutId id="2147483811" r:id="rId13"/>
    <p:sldLayoutId id="2147483812" r:id="rId14"/>
    <p:sldLayoutId id="2147483803" r:id="rId15"/>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7" name="Picture 6" descr="SE_makebelieve(2).png"/>
          <p:cNvPicPr>
            <a:picLocks noChangeAspect="1"/>
          </p:cNvPicPr>
          <p:nvPr userDrawn="1"/>
        </p:nvPicPr>
        <p:blipFill>
          <a:blip r:embed="rId10"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Android Application Development (I)	</a:t>
            </a:r>
            <a:endParaRPr lang="en-US" dirty="0"/>
          </a:p>
        </p:txBody>
      </p:sp>
      <p:sp>
        <p:nvSpPr>
          <p:cNvPr id="7" name="Subtitle 6"/>
          <p:cNvSpPr>
            <a:spLocks noGrp="1"/>
          </p:cNvSpPr>
          <p:nvPr>
            <p:ph type="subTitle" idx="1"/>
          </p:nvPr>
        </p:nvSpPr>
        <p:spPr/>
        <p:txBody>
          <a:bodyPr>
            <a:normAutofit/>
          </a:bodyPr>
          <a:lstStyle/>
          <a:p>
            <a:r>
              <a:rPr lang="en-US" dirty="0" smtClean="0">
                <a:solidFill>
                  <a:schemeClr val="tx1">
                    <a:lumMod val="50000"/>
                    <a:lumOff val="50000"/>
                  </a:schemeClr>
                </a:solidFill>
              </a:rPr>
              <a:t>Practice – Object-Oriented Analysis and Design</a:t>
            </a:r>
            <a:endParaRPr lang="en-US" dirty="0">
              <a:solidFill>
                <a:schemeClr val="tx1">
                  <a:lumMod val="50000"/>
                  <a:lumOff val="50000"/>
                </a:schemeClr>
              </a:solidFill>
            </a:endParaRPr>
          </a:p>
        </p:txBody>
      </p:sp>
      <p:sp>
        <p:nvSpPr>
          <p:cNvPr id="24" name="Content Placeholder 2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4146" name="Picture 2"/>
          <p:cNvPicPr>
            <a:picLocks noChangeAspect="1" noChangeArrowheads="1"/>
          </p:cNvPicPr>
          <p:nvPr/>
        </p:nvPicPr>
        <p:blipFill>
          <a:blip r:embed="rId2" cstate="print"/>
          <a:srcRect/>
          <a:stretch>
            <a:fillRect/>
          </a:stretch>
        </p:blipFill>
        <p:spPr bwMode="auto">
          <a:xfrm>
            <a:off x="295276" y="748404"/>
            <a:ext cx="8171830" cy="5623820"/>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5170" name="Picture 2"/>
          <p:cNvPicPr>
            <a:picLocks noChangeAspect="1" noChangeArrowheads="1"/>
          </p:cNvPicPr>
          <p:nvPr/>
        </p:nvPicPr>
        <p:blipFill>
          <a:blip r:embed="rId2" cstate="print"/>
          <a:srcRect/>
          <a:stretch>
            <a:fillRect/>
          </a:stretch>
        </p:blipFill>
        <p:spPr bwMode="auto">
          <a:xfrm>
            <a:off x="300038" y="744144"/>
            <a:ext cx="8131443" cy="5656656"/>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6194" name="Picture 2"/>
          <p:cNvPicPr>
            <a:picLocks noChangeAspect="1" noChangeArrowheads="1"/>
          </p:cNvPicPr>
          <p:nvPr/>
        </p:nvPicPr>
        <p:blipFill>
          <a:blip r:embed="rId2" cstate="print"/>
          <a:srcRect/>
          <a:stretch>
            <a:fillRect/>
          </a:stretch>
        </p:blipFill>
        <p:spPr bwMode="auto">
          <a:xfrm>
            <a:off x="314325" y="826524"/>
            <a:ext cx="8010278" cy="5555226"/>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7218" name="Picture 2"/>
          <p:cNvPicPr>
            <a:picLocks noChangeAspect="1" noChangeArrowheads="1"/>
          </p:cNvPicPr>
          <p:nvPr/>
        </p:nvPicPr>
        <p:blipFill>
          <a:blip r:embed="rId2" cstate="print"/>
          <a:srcRect/>
          <a:stretch>
            <a:fillRect/>
          </a:stretch>
        </p:blipFill>
        <p:spPr bwMode="auto">
          <a:xfrm>
            <a:off x="304800" y="774812"/>
            <a:ext cx="8102930" cy="5606938"/>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8242" name="Picture 2"/>
          <p:cNvPicPr>
            <a:picLocks noChangeAspect="1" noChangeArrowheads="1"/>
          </p:cNvPicPr>
          <p:nvPr/>
        </p:nvPicPr>
        <p:blipFill>
          <a:blip r:embed="rId2" cstate="print"/>
          <a:srcRect/>
          <a:stretch>
            <a:fillRect/>
          </a:stretch>
        </p:blipFill>
        <p:spPr bwMode="auto">
          <a:xfrm>
            <a:off x="300038" y="789687"/>
            <a:ext cx="8072066" cy="5606352"/>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9266" name="Picture 2"/>
          <p:cNvPicPr>
            <a:picLocks noChangeAspect="1" noChangeArrowheads="1"/>
          </p:cNvPicPr>
          <p:nvPr/>
        </p:nvPicPr>
        <p:blipFill>
          <a:blip r:embed="rId2" cstate="print"/>
          <a:srcRect/>
          <a:stretch>
            <a:fillRect/>
          </a:stretch>
        </p:blipFill>
        <p:spPr bwMode="auto">
          <a:xfrm>
            <a:off x="309563" y="829299"/>
            <a:ext cx="8003164" cy="5561976"/>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40290" name="Picture 2"/>
          <p:cNvPicPr>
            <a:picLocks noChangeAspect="1" noChangeArrowheads="1"/>
          </p:cNvPicPr>
          <p:nvPr/>
        </p:nvPicPr>
        <p:blipFill>
          <a:blip r:embed="rId2" cstate="print"/>
          <a:srcRect/>
          <a:stretch>
            <a:fillRect/>
          </a:stretch>
        </p:blipFill>
        <p:spPr bwMode="auto">
          <a:xfrm>
            <a:off x="314326" y="785663"/>
            <a:ext cx="8081530" cy="5586561"/>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Self Introduction</a:t>
            </a:r>
          </a:p>
          <a:p>
            <a:pPr marL="174625" lvl="1" indent="-174625"/>
            <a:r>
              <a:rPr lang="en-US" sz="2400" dirty="0" smtClean="0"/>
              <a:t>Intellectual Property Rights</a:t>
            </a:r>
          </a:p>
          <a:p>
            <a:pPr marL="174625" lvl="1" indent="-174625"/>
            <a:r>
              <a:rPr lang="en-US" sz="2400" dirty="0" smtClean="0"/>
              <a:t>Project Introduction</a:t>
            </a:r>
          </a:p>
          <a:p>
            <a:pPr marL="174625" lvl="1" indent="-174625"/>
            <a:r>
              <a:rPr lang="en-US" sz="2400" dirty="0" smtClean="0"/>
              <a:t>Android Introduction</a:t>
            </a:r>
          </a:p>
          <a:p>
            <a:pPr marL="174625" lvl="1" indent="-174625"/>
            <a:r>
              <a:rPr lang="en-US" sz="2400" dirty="0" smtClean="0"/>
              <a:t>Get Started with Android</a:t>
            </a:r>
          </a:p>
          <a:p>
            <a:pPr marL="174625" lvl="1" indent="-174625"/>
            <a:r>
              <a:rPr lang="en-US" sz="2400" dirty="0" smtClean="0"/>
              <a:t>Requirement </a:t>
            </a:r>
          </a:p>
          <a:p>
            <a:pPr marL="174625" lvl="1" indent="-174625"/>
            <a:r>
              <a:rPr lang="en-US" sz="2400" dirty="0" smtClean="0"/>
              <a:t>Object-Oriented Analysis and Design</a:t>
            </a:r>
          </a:p>
          <a:p>
            <a:pPr marL="174625" lvl="1" indent="-174625"/>
            <a:r>
              <a:rPr lang="en-US" sz="2400" dirty="0" smtClean="0"/>
              <a:t>Scrum</a:t>
            </a:r>
          </a:p>
          <a:p>
            <a:pPr marL="174625" lvl="1" indent="-174625"/>
            <a:r>
              <a:rPr lang="en-US" sz="2400" smtClean="0"/>
              <a:t>Project Breakdown</a:t>
            </a:r>
            <a:endParaRPr lang="en-US" sz="2400" dirty="0" smtClean="0"/>
          </a:p>
          <a:p>
            <a:pPr marL="174625" lvl="1" indent="-174625"/>
            <a:r>
              <a:rPr lang="en-US" sz="2400" dirty="0" smtClean="0"/>
              <a:t>Acceptance Test Criteria</a:t>
            </a:r>
          </a:p>
          <a:p>
            <a:pPr marL="174625" lvl="1" indent="-174625"/>
            <a:r>
              <a:rPr lang="en-US" sz="2400" dirty="0" smtClean="0"/>
              <a:t>Publish Application</a:t>
            </a:r>
          </a:p>
          <a:p>
            <a:pPr marL="174625" lvl="1" indent="-174625"/>
            <a:endParaRPr lang="en-US" sz="2400" dirty="0" smtClean="0"/>
          </a:p>
        </p:txBody>
      </p:sp>
      <p:sp>
        <p:nvSpPr>
          <p:cNvPr id="4" name="Content Placeholder 3"/>
          <p:cNvSpPr>
            <a:spLocks noGrp="1"/>
          </p:cNvSpPr>
          <p:nvPr>
            <p:ph sz="quarter" idx="10"/>
          </p:nvPr>
        </p:nvSpPr>
        <p:spPr/>
        <p:txBody>
          <a:bodyPr/>
          <a:lstStyle/>
          <a:p>
            <a:endParaRPr lang="en-US"/>
          </a:p>
        </p:txBody>
      </p:sp>
      <p:sp>
        <p:nvSpPr>
          <p:cNvPr id="5" name="Rounded Rectangle 4"/>
          <p:cNvSpPr/>
          <p:nvPr/>
        </p:nvSpPr>
        <p:spPr>
          <a:xfrm>
            <a:off x="570015" y="3360699"/>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a:t>
            </a:r>
            <a:endParaRPr lang="en-US" dirty="0"/>
          </a:p>
        </p:txBody>
      </p:sp>
      <p:pic>
        <p:nvPicPr>
          <p:cNvPr id="116739" name="Picture 3"/>
          <p:cNvPicPr>
            <a:picLocks noChangeAspect="1" noChangeArrowheads="1"/>
          </p:cNvPicPr>
          <p:nvPr/>
        </p:nvPicPr>
        <p:blipFill>
          <a:blip r:embed="rId3" cstate="print"/>
          <a:srcRect/>
          <a:stretch>
            <a:fillRect/>
          </a:stretch>
        </p:blipFill>
        <p:spPr bwMode="auto">
          <a:xfrm>
            <a:off x="300038" y="802686"/>
            <a:ext cx="8083941" cy="5569538"/>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28002" name="Picture 2"/>
          <p:cNvPicPr>
            <a:picLocks noChangeAspect="1" noChangeArrowheads="1"/>
          </p:cNvPicPr>
          <p:nvPr/>
        </p:nvPicPr>
        <p:blipFill>
          <a:blip r:embed="rId3" cstate="print"/>
          <a:srcRect/>
          <a:stretch>
            <a:fillRect/>
          </a:stretch>
        </p:blipFill>
        <p:spPr bwMode="auto">
          <a:xfrm>
            <a:off x="319088" y="761295"/>
            <a:ext cx="8076767" cy="5634743"/>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29026" name="Picture 2"/>
          <p:cNvPicPr>
            <a:picLocks noChangeAspect="1" noChangeArrowheads="1"/>
          </p:cNvPicPr>
          <p:nvPr/>
        </p:nvPicPr>
        <p:blipFill>
          <a:blip r:embed="rId2" cstate="print"/>
          <a:srcRect/>
          <a:stretch>
            <a:fillRect/>
          </a:stretch>
        </p:blipFill>
        <p:spPr bwMode="auto">
          <a:xfrm>
            <a:off x="309564" y="771262"/>
            <a:ext cx="8074416" cy="5629537"/>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0050" name="Picture 2"/>
          <p:cNvPicPr>
            <a:picLocks noChangeAspect="1" noChangeArrowheads="1"/>
          </p:cNvPicPr>
          <p:nvPr/>
        </p:nvPicPr>
        <p:blipFill>
          <a:blip r:embed="rId2" cstate="print"/>
          <a:srcRect/>
          <a:stretch>
            <a:fillRect/>
          </a:stretch>
        </p:blipFill>
        <p:spPr bwMode="auto">
          <a:xfrm>
            <a:off x="300039" y="783770"/>
            <a:ext cx="8080583" cy="5612267"/>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1074" name="Picture 2"/>
          <p:cNvPicPr>
            <a:picLocks noChangeAspect="1" noChangeArrowheads="1"/>
          </p:cNvPicPr>
          <p:nvPr/>
        </p:nvPicPr>
        <p:blipFill>
          <a:blip r:embed="rId2" cstate="print"/>
          <a:srcRect/>
          <a:stretch>
            <a:fillRect/>
          </a:stretch>
        </p:blipFill>
        <p:spPr bwMode="auto">
          <a:xfrm>
            <a:off x="309564" y="817199"/>
            <a:ext cx="8038790" cy="5559789"/>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2098" name="Picture 2"/>
          <p:cNvPicPr>
            <a:picLocks noChangeAspect="1" noChangeArrowheads="1"/>
          </p:cNvPicPr>
          <p:nvPr/>
        </p:nvPicPr>
        <p:blipFill>
          <a:blip r:embed="rId2" cstate="print"/>
          <a:srcRect/>
          <a:stretch>
            <a:fillRect/>
          </a:stretch>
        </p:blipFill>
        <p:spPr bwMode="auto">
          <a:xfrm>
            <a:off x="300039" y="756391"/>
            <a:ext cx="8107692" cy="5649172"/>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Analysis and Design Cont.</a:t>
            </a:r>
            <a:endParaRPr lang="en-US" dirty="0"/>
          </a:p>
        </p:txBody>
      </p:sp>
      <p:pic>
        <p:nvPicPr>
          <p:cNvPr id="133122" name="Picture 2"/>
          <p:cNvPicPr>
            <a:picLocks noChangeAspect="1" noChangeArrowheads="1"/>
          </p:cNvPicPr>
          <p:nvPr/>
        </p:nvPicPr>
        <p:blipFill>
          <a:blip r:embed="rId2" cstate="print"/>
          <a:srcRect/>
          <a:stretch>
            <a:fillRect/>
          </a:stretch>
        </p:blipFill>
        <p:spPr bwMode="auto">
          <a:xfrm>
            <a:off x="300039" y="752749"/>
            <a:ext cx="8131442" cy="5638525"/>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 - Liquid Energy TEMPLATE">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_Lime">
  <a:themeElements>
    <a:clrScheme name="SE_Lime_ab">
      <a:dk1>
        <a:srgbClr val="000000"/>
      </a:dk1>
      <a:lt1>
        <a:srgbClr val="FFFFFF"/>
      </a:lt1>
      <a:dk2>
        <a:srgbClr val="65BB10"/>
      </a:dk2>
      <a:lt2>
        <a:srgbClr val="FFFFFF"/>
      </a:lt2>
      <a:accent1>
        <a:srgbClr val="65BB10"/>
      </a:accent1>
      <a:accent2>
        <a:srgbClr val="206000"/>
      </a:accent2>
      <a:accent3>
        <a:srgbClr val="8EC76E"/>
      </a:accent3>
      <a:accent4>
        <a:srgbClr val="B2D69A"/>
      </a:accent4>
      <a:accent5>
        <a:srgbClr val="D7EACA"/>
      </a:accent5>
      <a:accent6>
        <a:srgbClr val="869C7D"/>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 Orange">
  <a:themeElements>
    <a:clrScheme name="SE_Orange_ab">
      <a:dk1>
        <a:srgbClr val="000000"/>
      </a:dk1>
      <a:lt1>
        <a:srgbClr val="FFFFFF"/>
      </a:lt1>
      <a:dk2>
        <a:srgbClr val="EC7100"/>
      </a:dk2>
      <a:lt2>
        <a:srgbClr val="FFFFFF"/>
      </a:lt2>
      <a:accent1>
        <a:srgbClr val="EC7100"/>
      </a:accent1>
      <a:accent2>
        <a:srgbClr val="773B00"/>
      </a:accent2>
      <a:accent3>
        <a:srgbClr val="EF9152"/>
      </a:accent3>
      <a:accent4>
        <a:srgbClr val="F4B284"/>
      </a:accent4>
      <a:accent5>
        <a:srgbClr val="FAD6BB"/>
      </a:accent5>
      <a:accent6>
        <a:srgbClr val="AD876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_Red">
  <a:themeElements>
    <a:clrScheme name="SE_Red_ab">
      <a:dk1>
        <a:srgbClr val="000000"/>
      </a:dk1>
      <a:lt1>
        <a:srgbClr val="FFFFFF"/>
      </a:lt1>
      <a:dk2>
        <a:srgbClr val="D4041D"/>
      </a:dk2>
      <a:lt2>
        <a:srgbClr val="FFFFFF"/>
      </a:lt2>
      <a:accent1>
        <a:srgbClr val="D4041D"/>
      </a:accent1>
      <a:accent2>
        <a:srgbClr val="500000"/>
      </a:accent2>
      <a:accent3>
        <a:srgbClr val="DD6249"/>
      </a:accent3>
      <a:accent4>
        <a:srgbClr val="E69178"/>
      </a:accent4>
      <a:accent5>
        <a:srgbClr val="F2C5B4"/>
      </a:accent5>
      <a:accent6>
        <a:srgbClr val="926C65"/>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_Purple">
  <a:themeElements>
    <a:clrScheme name="SE_Purple_ab">
      <a:dk1>
        <a:srgbClr val="000000"/>
      </a:dk1>
      <a:lt1>
        <a:srgbClr val="FFFFFF"/>
      </a:lt1>
      <a:dk2>
        <a:srgbClr val="96078E"/>
      </a:dk2>
      <a:lt2>
        <a:srgbClr val="FFFFFF"/>
      </a:lt2>
      <a:accent1>
        <a:srgbClr val="96078E"/>
      </a:accent1>
      <a:accent2>
        <a:srgbClr val="390049"/>
      </a:accent2>
      <a:accent3>
        <a:srgbClr val="A45EA2"/>
      </a:accent3>
      <a:accent4>
        <a:srgbClr val="BD8CBC"/>
      </a:accent4>
      <a:accent5>
        <a:srgbClr val="D8C0DD"/>
      </a:accent5>
      <a:accent6>
        <a:srgbClr val="826C8A"/>
      </a:accent6>
      <a:hlink>
        <a:srgbClr val="0070C0"/>
      </a:hlink>
      <a:folHlink>
        <a:srgbClr val="D4041D"/>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SE_Cherry">
  <a:themeElements>
    <a:clrScheme name="SE_Cherry_ab">
      <a:dk1>
        <a:srgbClr val="000000"/>
      </a:dk1>
      <a:lt1>
        <a:srgbClr val="FFFFFF"/>
      </a:lt1>
      <a:dk2>
        <a:srgbClr val="CE0057"/>
      </a:dk2>
      <a:lt2>
        <a:srgbClr val="FFFFFF"/>
      </a:lt2>
      <a:accent1>
        <a:srgbClr val="CE0057"/>
      </a:accent1>
      <a:accent2>
        <a:srgbClr val="7F0036"/>
      </a:accent2>
      <a:accent3>
        <a:srgbClr val="D76277"/>
      </a:accent3>
      <a:accent4>
        <a:srgbClr val="E1929A"/>
      </a:accent4>
      <a:accent5>
        <a:srgbClr val="EFC5C7"/>
      </a:accent5>
      <a:accent6>
        <a:srgbClr val="B27A80"/>
      </a:accent6>
      <a:hlink>
        <a:srgbClr val="0070C0"/>
      </a:hlink>
      <a:folHlink>
        <a:srgbClr val="96078E"/>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iquidEnergyPPT V1 17-08-09">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B1936BC6A3674D9D095E5A89BD8B8A" ma:contentTypeVersion="1" ma:contentTypeDescription="Create a new document." ma:contentTypeScope="" ma:versionID="c2e3eb12613c1b174384d1487473fb06">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1BAB-20D1-4041-858C-3DF7A9DD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63A28C3-7298-4AE7-889F-409D23CEA9A3}">
  <ds:schemaRefs>
    <ds:schemaRef ds:uri="http://schemas.microsoft.com/office/2006/metadata/properties"/>
    <ds:schemaRef ds:uri="http://purl.org/dc/terms/"/>
    <ds:schemaRef ds:uri="http://purl.org/dc/dcmitype/"/>
    <ds:schemaRef ds:uri="http://schemas.microsoft.com/office/2006/documentManagement/types"/>
    <ds:schemaRef ds:uri="http://www.w3.org/XML/1998/namespace"/>
    <ds:schemaRef ds:uri="http://schemas.microsoft.com/sharepoint/v3"/>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807E9B76-B933-47EA-B8C8-B5D5CA3F2B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 Liquid Energy TEMPLATE</Template>
  <TotalTime>0</TotalTime>
  <Words>204</Words>
  <Application>Microsoft Office PowerPoint</Application>
  <PresentationFormat>On-screen Show (4:3)</PresentationFormat>
  <Paragraphs>60</Paragraphs>
  <Slides>16</Slides>
  <Notes>4</Notes>
  <HiddenSlides>0</HiddenSlides>
  <MMClips>0</MMClips>
  <ScaleCrop>false</ScaleCrop>
  <HeadingPairs>
    <vt:vector size="4" baseType="variant">
      <vt:variant>
        <vt:lpstr>Theme</vt:lpstr>
      </vt:variant>
      <vt:variant>
        <vt:i4>7</vt:i4>
      </vt:variant>
      <vt:variant>
        <vt:lpstr>Slide Titles</vt:lpstr>
      </vt:variant>
      <vt:variant>
        <vt:i4>16</vt:i4>
      </vt:variant>
    </vt:vector>
  </HeadingPairs>
  <TitlesOfParts>
    <vt:vector size="23" baseType="lpstr">
      <vt:lpstr>PPT - Liquid Energy TEMPLATE</vt:lpstr>
      <vt:lpstr>SE_Lime</vt:lpstr>
      <vt:lpstr>SE Orange</vt:lpstr>
      <vt:lpstr>SE_Red</vt:lpstr>
      <vt:lpstr>SE_Purple</vt:lpstr>
      <vt:lpstr>SE_Cherry</vt:lpstr>
      <vt:lpstr>LiquidEnergyPPT V1 17-08-09</vt:lpstr>
      <vt:lpstr>Android Application Development (I) </vt:lpstr>
      <vt:lpstr>Agenda</vt:lpstr>
      <vt:lpstr>Object-Oriented Analysis and Design</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lpstr>Object-Oriented Analysis and Design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One way QA and Delivery of Apps</dc:subject>
  <dc:creator/>
  <dc:description>3/155 01-LXE 110 1400 Uen_x000d_Rev A</dc:description>
  <cp:lastModifiedBy/>
  <cp:revision>1</cp:revision>
  <dcterms:created xsi:type="dcterms:W3CDTF">2011-11-30T11:01:39Z</dcterms:created>
  <dcterms:modified xsi:type="dcterms:W3CDTF">2013-11-02T03:53:21Z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
    <vt:lpwstr>1</vt:lpwstr>
  </property>
  <property fmtid="{D5CDD505-2E9C-101B-9397-08002B2CF9AE}" pid="3" name="Checked">
    <vt:lpwstr/>
  </property>
  <property fmtid="{D5CDD505-2E9C-101B-9397-08002B2CF9AE}" pid="4" name="Reference">
    <vt:lpwstr/>
  </property>
  <property fmtid="{D5CDD505-2E9C-101B-9397-08002B2CF9AE}" pid="5" name="LeftFooterField">
    <vt:lpwstr>DocNo</vt:lpwstr>
  </property>
  <property fmtid="{D5CDD505-2E9C-101B-9397-08002B2CF9AE}" pid="6" name="RightFooterField">
    <vt:lpwstr>Title</vt:lpwstr>
  </property>
  <property fmtid="{D5CDD505-2E9C-101B-9397-08002B2CF9AE}" pid="7" name="MiddleFooterField">
    <vt:lpwstr>Date</vt:lpwstr>
  </property>
  <property fmtid="{D5CDD505-2E9C-101B-9397-08002B2CF9AE}" pid="8" name="SecClassViewType">
    <vt:lpwstr>False</vt:lpwstr>
  </property>
  <property fmtid="{D5CDD505-2E9C-101B-9397-08002B2CF9AE}" pid="9" name="FooterType">
    <vt:lpwstr>CVL</vt:lpwstr>
  </property>
  <property fmtid="{D5CDD505-2E9C-101B-9397-08002B2CF9AE}" pid="10" name="DocumentType">
    <vt:lpwstr>EnOHLogoNew2001</vt:lpwstr>
  </property>
  <property fmtid="{D5CDD505-2E9C-101B-9397-08002B2CF9AE}" pid="11" name="TemplateName">
    <vt:lpwstr>EN/FAD 109 0015/8</vt:lpwstr>
  </property>
  <property fmtid="{D5CDD505-2E9C-101B-9397-08002B2CF9AE}" pid="12" name="TemplateVersion">
    <vt:lpwstr>R1A</vt:lpwstr>
  </property>
  <property fmtid="{D5CDD505-2E9C-101B-9397-08002B2CF9AE}" pid="13" name="TotalNumb">
    <vt:lpwstr>False</vt:lpwstr>
  </property>
  <property fmtid="{D5CDD505-2E9C-101B-9397-08002B2CF9AE}" pid="14" name="TemplateFileRevState">
    <vt:lpwstr>E</vt:lpwstr>
  </property>
  <property fmtid="{D5CDD505-2E9C-101B-9397-08002B2CF9AE}" pid="15" name="ContentTypeId">
    <vt:lpwstr>0x01010033B1936BC6A3674D9D095E5A89BD8B8A</vt:lpwstr>
  </property>
  <property fmtid="{D5CDD505-2E9C-101B-9397-08002B2CF9AE}" pid="16" name="DocumentSource">
    <vt:lpwstr>This document is managed in metaDoc.</vt:lpwstr>
  </property>
  <property fmtid="{D5CDD505-2E9C-101B-9397-08002B2CF9AE}" pid="17" name="SecurityClass">
    <vt:lpwstr>Company Internal</vt:lpwstr>
  </property>
  <property fmtid="{D5CDD505-2E9C-101B-9397-08002B2CF9AE}" pid="18" name="Prepared">
    <vt:lpwstr>SEM/CVEIO JOHAN HAMMER</vt:lpwstr>
  </property>
  <property fmtid="{D5CDD505-2E9C-101B-9397-08002B2CF9AE}" pid="19" name="Date">
    <vt:lpwstr>2011-12-13</vt:lpwstr>
  </property>
  <property fmtid="{D5CDD505-2E9C-101B-9397-08002B2CF9AE}" pid="20" name="Revision">
    <vt:lpwstr>A</vt:lpwstr>
  </property>
  <property fmtid="{D5CDD505-2E9C-101B-9397-08002B2CF9AE}" pid="21" name="Title">
    <vt:lpwstr>One way QA and Delivery of Apps</vt:lpwstr>
  </property>
  <property fmtid="{D5CDD505-2E9C-101B-9397-08002B2CF9AE}" pid="22" name="DocName">
    <vt:lpwstr>PROCESS DESCRIPTION</vt:lpwstr>
  </property>
  <property fmtid="{D5CDD505-2E9C-101B-9397-08002B2CF9AE}" pid="23" name="DocNo">
    <vt:lpwstr>3/155 01-LXE 110 1400 Uen</vt:lpwstr>
  </property>
  <property fmtid="{D5CDD505-2E9C-101B-9397-08002B2CF9AE}" pid="24" name="ApprovedBy">
    <vt:lpwstr>SEM/CVEIO (JOHAN HAMMER)</vt:lpwstr>
  </property>
  <property fmtid="{D5CDD505-2E9C-101B-9397-08002B2CF9AE}" pid="25" name="Keyword">
    <vt:lpwstr>ONE WAY QA AND DELIVERY OF APPS_x000d_
UNIFIED</vt:lpwstr>
  </property>
</Properties>
</file>